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829" r:id="rId4"/>
    <p:sldId id="831" r:id="rId5"/>
    <p:sldId id="847" r:id="rId6"/>
    <p:sldId id="846" r:id="rId7"/>
    <p:sldId id="841" r:id="rId8"/>
    <p:sldId id="848" r:id="rId9"/>
    <p:sldId id="849" r:id="rId10"/>
    <p:sldId id="850" r:id="rId11"/>
    <p:sldId id="851" r:id="rId12"/>
    <p:sldId id="852" r:id="rId1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8/15/2020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8/15/2020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8/15/2020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8/15/2020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8/15/2020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8/15/2020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8/15/2020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8/15/2020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8/15/2020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8/15/2020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8/15/2020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8/15/2020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8/15/2020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8/15/2020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8/15/2020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8/15/2020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3170099"/>
          </a:xfrm>
          <a:prstGeom prst="rect">
            <a:avLst/>
          </a:prstGeom>
          <a:noFill/>
        </p:spPr>
        <p:txBody>
          <a:bodyPr wrap="square" rtlCol="0">
            <a:spAutoFit/>
          </a:bodyPr>
          <a:lstStyle/>
          <a:p>
            <a:pPr algn="ctr"/>
            <a:r>
              <a:rPr lang="en-US" sz="4000" b="1" dirty="0">
                <a:latin typeface="Candara" panose="020E0502030303020204" pitchFamily="34" charset="0"/>
              </a:rPr>
              <a:t>The Fake Disciple – a look at the life of Judas</a:t>
            </a:r>
          </a:p>
          <a:p>
            <a:pPr algn="ctr"/>
            <a:r>
              <a:rPr lang="en-US" sz="4000" b="1" dirty="0">
                <a:latin typeface="Candara" panose="020E0502030303020204" pitchFamily="34" charset="0"/>
              </a:rPr>
              <a:t>Mark 14:10-11</a:t>
            </a:r>
          </a:p>
          <a:p>
            <a:pPr algn="ctr"/>
            <a:r>
              <a:rPr lang="en-US" sz="4000" b="1" dirty="0">
                <a:latin typeface="Candara" panose="020E0502030303020204" pitchFamily="34" charset="0"/>
              </a:rPr>
              <a:t>(Part 1)</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August 16,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7210"/>
            <a:ext cx="11590636" cy="1704506"/>
          </a:xfrm>
          <a:prstGeom prst="rect">
            <a:avLst/>
          </a:prstGeom>
          <a:noFill/>
        </p:spPr>
        <p:txBody>
          <a:bodyPr wrap="square" rtlCol="0">
            <a:spAutoFit/>
          </a:bodyPr>
          <a:lstStyle/>
          <a:p>
            <a:pPr marL="0" marR="0" algn="ctr">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Make sure you are “in Christ” before you serve Christ</a:t>
            </a:r>
          </a:p>
          <a:p>
            <a:pPr marL="0" marR="0" algn="ctr">
              <a:lnSpc>
                <a:spcPct val="97000"/>
              </a:lnSpc>
              <a:spcBef>
                <a:spcPts val="0"/>
              </a:spcBef>
              <a:spcAft>
                <a:spcPts val="0"/>
              </a:spcAft>
            </a:pPr>
            <a:r>
              <a:rPr lang="en-US" sz="3600" i="1" dirty="0">
                <a:latin typeface="Calibri" panose="020F0502020204030204" pitchFamily="34" charset="0"/>
                <a:ea typeface="Calibri" panose="020F0502020204030204" pitchFamily="34" charset="0"/>
                <a:cs typeface="Times New Roman" panose="02020603050405020304" pitchFamily="18" charset="0"/>
              </a:rPr>
              <a:t>As you serve Christ make sure it is for Christ</a:t>
            </a:r>
          </a:p>
          <a:p>
            <a:pPr marL="0" marR="0" algn="ctr">
              <a:lnSpc>
                <a:spcPct val="97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3959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Gospel</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7210"/>
            <a:ext cx="11590636" cy="4869282"/>
          </a:xfrm>
          <a:prstGeom prst="rect">
            <a:avLst/>
          </a:prstGeom>
          <a:noFill/>
        </p:spPr>
        <p:txBody>
          <a:bodyPr wrap="square" rtlCol="0">
            <a:spAutoFit/>
          </a:bodyPr>
          <a:lstStyle/>
          <a:p>
            <a:pPr algn="just">
              <a:lnSpc>
                <a:spcPct val="97000"/>
              </a:lnSpc>
            </a:pPr>
            <a:r>
              <a:rPr lang="en-US" sz="3200" dirty="0"/>
              <a:t>The gospel is the good news that God became man in Jesus Christ; that He lived the life we should have lived and died the death we should have died on the cross.  Three days later, He rose from the dead, just as He said, proving that He is the Son of God and offering the gift of the forgiveness of sins and eternal life (salvation) to all who, by faith, repent of their sins and receive Jesus Christ as both Lord and Savior. </a:t>
            </a:r>
            <a:r>
              <a:rPr lang="en-US" sz="3200" b="1" i="1" dirty="0"/>
              <a:t>“For God so loved the world, that He gave His only begotten Son, that whoever believes in Him shall not perish, but have eternal life.”</a:t>
            </a:r>
            <a:r>
              <a:rPr lang="en-US" sz="3200" dirty="0"/>
              <a:t> (John 3:16).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3716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3170099"/>
          </a:xfrm>
          <a:prstGeom prst="rect">
            <a:avLst/>
          </a:prstGeom>
          <a:noFill/>
        </p:spPr>
        <p:txBody>
          <a:bodyPr wrap="square" rtlCol="0">
            <a:spAutoFit/>
          </a:bodyPr>
          <a:lstStyle/>
          <a:p>
            <a:pPr algn="ctr"/>
            <a:r>
              <a:rPr lang="en-US" sz="4000" b="1" dirty="0">
                <a:latin typeface="Candara" panose="020E0502030303020204" pitchFamily="34" charset="0"/>
              </a:rPr>
              <a:t>The Fake Disciple – a look at the life of Judas</a:t>
            </a:r>
          </a:p>
          <a:p>
            <a:pPr algn="ctr"/>
            <a:r>
              <a:rPr lang="en-US" sz="4000" b="1" dirty="0">
                <a:latin typeface="Candara" panose="020E0502030303020204" pitchFamily="34" charset="0"/>
              </a:rPr>
              <a:t>Mark 14:10-11</a:t>
            </a:r>
          </a:p>
          <a:p>
            <a:pPr algn="ctr"/>
            <a:r>
              <a:rPr lang="en-US" sz="4000" b="1" dirty="0">
                <a:latin typeface="Candara" panose="020E0502030303020204" pitchFamily="34" charset="0"/>
              </a:rPr>
              <a:t>(Part 1)</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August 16, 2020</a:t>
            </a:r>
          </a:p>
        </p:txBody>
      </p:sp>
    </p:spTree>
    <p:extLst>
      <p:ext uri="{BB962C8B-B14F-4D97-AF65-F5344CB8AC3E}">
        <p14:creationId xmlns:p14="http://schemas.microsoft.com/office/powerpoint/2010/main" val="118632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14:10-11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2280"/>
            <a:ext cx="11590636" cy="2779287"/>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10 Then Judas Iscariot, who was one of the twelve, went off to the chief priests in order to betray Him to them. 11 They were glad when they heard this, and promised to give him money. And he began seeking how to betray Him at an opportune time.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character of Judas </a:t>
            </a:r>
            <a:r>
              <a:rPr lang="en-US" sz="3800" b="1" cap="none" baseline="30000" dirty="0">
                <a:solidFill>
                  <a:srgbClr val="00B0F0"/>
                </a:solidFill>
                <a:latin typeface="+mn-lt"/>
              </a:rPr>
              <a:t>(14:10a)</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Then Judas Iscariot…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1502162"/>
            <a:ext cx="11590636" cy="4770537"/>
          </a:xfrm>
          <a:prstGeom prst="rect">
            <a:avLst/>
          </a:prstGeom>
          <a:noFill/>
        </p:spPr>
        <p:txBody>
          <a:bodyPr wrap="square" rtlCol="0">
            <a:spAutoFit/>
          </a:bodyPr>
          <a:lstStyle/>
          <a:p>
            <a:pPr marL="514350" indent="-514350" algn="just">
              <a:buAutoNum type="alphaUcPeriod"/>
            </a:pPr>
            <a:r>
              <a:rPr lang="en-US" sz="3200" dirty="0"/>
              <a:t>Judas’ name</a:t>
            </a:r>
          </a:p>
          <a:p>
            <a:pPr marL="971550" lvl="1" indent="-514350" algn="just">
              <a:buFont typeface="+mj-lt"/>
              <a:buAutoNum type="arabicPeriod"/>
            </a:pPr>
            <a:r>
              <a:rPr lang="en-US" sz="2800" dirty="0"/>
              <a:t>Greek form of the Hebrew “Judah” – “May the LORD be praised” or “May the LORD lead”</a:t>
            </a:r>
          </a:p>
          <a:p>
            <a:pPr marL="514350" indent="-514350" algn="just">
              <a:buFont typeface="+mj-lt"/>
              <a:buAutoNum type="alphaUcPeriod"/>
            </a:pPr>
            <a:r>
              <a:rPr lang="en-US" sz="3200" dirty="0"/>
              <a:t>Judas’ ancestry</a:t>
            </a:r>
          </a:p>
          <a:p>
            <a:pPr marL="971550" lvl="1" indent="-514350" algn="just">
              <a:buFont typeface="+mj-lt"/>
              <a:buAutoNum type="arabicPeriod"/>
            </a:pPr>
            <a:r>
              <a:rPr lang="en-US" sz="2800" dirty="0"/>
              <a:t>Iscariot – Greek form of </a:t>
            </a:r>
            <a:r>
              <a:rPr lang="en-US" sz="2800" dirty="0" err="1"/>
              <a:t>Ish</a:t>
            </a:r>
            <a:r>
              <a:rPr lang="en-US" sz="2800" dirty="0"/>
              <a:t> (man) and </a:t>
            </a:r>
            <a:r>
              <a:rPr lang="en-US" sz="2800" dirty="0" err="1"/>
              <a:t>Karioth</a:t>
            </a:r>
            <a:r>
              <a:rPr lang="en-US" sz="2800" dirty="0"/>
              <a:t> (a farming town 20 miles south of Jerusalem. So, “the man of </a:t>
            </a:r>
            <a:r>
              <a:rPr lang="en-US" sz="2800" dirty="0" err="1"/>
              <a:t>Karioth</a:t>
            </a:r>
            <a:r>
              <a:rPr lang="en-US" sz="2800" dirty="0"/>
              <a:t>.”</a:t>
            </a:r>
          </a:p>
          <a:p>
            <a:pPr marL="514350" indent="-514350" algn="just">
              <a:buFont typeface="+mj-lt"/>
              <a:buAutoNum type="alphaUcPeriod"/>
            </a:pPr>
            <a:r>
              <a:rPr lang="en-US" sz="3200" dirty="0"/>
              <a:t>Judas’ standing</a:t>
            </a:r>
          </a:p>
          <a:p>
            <a:pPr marL="971550" lvl="1" indent="-514350" algn="just">
              <a:buFont typeface="+mj-lt"/>
              <a:buAutoNum type="alphaUcPeriod"/>
            </a:pPr>
            <a:r>
              <a:rPr lang="en-US" sz="2800" dirty="0"/>
              <a:t>Outsider – only “southerner” from Judea; the other eleven from Galilee in the north.</a:t>
            </a:r>
          </a:p>
          <a:p>
            <a:pPr marL="514350" indent="-514350" algn="just">
              <a:buFont typeface="+mj-lt"/>
              <a:buAutoNum type="alphaUcPeriod"/>
            </a:pPr>
            <a:endParaRPr lang="en-US" sz="3200" dirty="0"/>
          </a:p>
        </p:txBody>
      </p:sp>
    </p:spTree>
    <p:extLst>
      <p:ext uri="{BB962C8B-B14F-4D97-AF65-F5344CB8AC3E}">
        <p14:creationId xmlns:p14="http://schemas.microsoft.com/office/powerpoint/2010/main" val="5601457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750"/>
                                        <p:tgtEl>
                                          <p:spTgt spid="4">
                                            <p:txEl>
                                              <p:pRg st="2" end="2"/>
                                            </p:txEl>
                                          </p:spTgt>
                                        </p:tgtEl>
                                      </p:cBhvr>
                                    </p:animEffect>
                                  </p:childTnLst>
                                </p:cTn>
                              </p:par>
                            </p:childTnLst>
                          </p:cTn>
                        </p:par>
                        <p:par>
                          <p:cTn id="17" fill="hold">
                            <p:stCondLst>
                              <p:cond delay="1750"/>
                            </p:stCondLst>
                            <p:childTnLst>
                              <p:par>
                                <p:cTn id="18" presetID="10" presetClass="entr" presetSubtype="0" fill="hold" grpId="0" nodeType="afterEffect">
                                  <p:stCondLst>
                                    <p:cond delay="275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75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750"/>
                                        <p:tgtEl>
                                          <p:spTgt spid="4">
                                            <p:txEl>
                                              <p:pRg st="4" end="4"/>
                                            </p:txEl>
                                          </p:spTgt>
                                        </p:tgtEl>
                                      </p:cBhvr>
                                    </p:animEffect>
                                  </p:childTnLst>
                                </p:cTn>
                              </p:par>
                            </p:childTnLst>
                          </p:cTn>
                        </p:par>
                        <p:par>
                          <p:cTn id="26" fill="hold">
                            <p:stCondLst>
                              <p:cond delay="1750"/>
                            </p:stCondLst>
                            <p:childTnLst>
                              <p:par>
                                <p:cTn id="27" presetID="10" presetClass="entr" presetSubtype="0" fill="hold" grpId="0" nodeType="afterEffect">
                                  <p:stCondLst>
                                    <p:cond delay="225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Character of Judas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9736"/>
            <a:ext cx="11590636" cy="3785652"/>
          </a:xfrm>
          <a:prstGeom prst="rect">
            <a:avLst/>
          </a:prstGeom>
          <a:noFill/>
        </p:spPr>
        <p:txBody>
          <a:bodyPr wrap="square" rtlCol="0">
            <a:spAutoFit/>
          </a:bodyPr>
          <a:lstStyle/>
          <a:p>
            <a:pPr marL="742950" marR="0" indent="-742950" algn="just">
              <a:spcBef>
                <a:spcPts val="0"/>
              </a:spcBef>
              <a:spcAft>
                <a:spcPts val="0"/>
              </a:spcAft>
              <a:buAutoNum type="arabicPeriod"/>
            </a:pPr>
            <a:r>
              <a:rPr lang="en-US" sz="4000" dirty="0">
                <a:effectLst/>
                <a:latin typeface="Arial" panose="020B0604020202020204" pitchFamily="34" charset="0"/>
                <a:ea typeface="Times New Roman" panose="02020603050405020304" pitchFamily="18" charset="0"/>
              </a:rPr>
              <a:t>He was a private sinner (1 Timothy 5:24)</a:t>
            </a:r>
          </a:p>
          <a:p>
            <a:pPr marL="742950" marR="0" indent="-742950" algn="just">
              <a:spcBef>
                <a:spcPts val="0"/>
              </a:spcBef>
              <a:spcAft>
                <a:spcPts val="0"/>
              </a:spcAft>
              <a:buAutoNum type="arabicPeriod"/>
            </a:pPr>
            <a:r>
              <a:rPr lang="en-US" sz="4000" dirty="0">
                <a:latin typeface="Arial" panose="020B0604020202020204" pitchFamily="34" charset="0"/>
                <a:ea typeface="Times New Roman" panose="02020603050405020304" pitchFamily="18" charset="0"/>
              </a:rPr>
              <a:t>He had a love of money (1 Timothy 6:10)</a:t>
            </a:r>
          </a:p>
          <a:p>
            <a:pPr marL="742950" marR="0" indent="-742950" algn="just">
              <a:spcBef>
                <a:spcPts val="0"/>
              </a:spcBef>
              <a:spcAft>
                <a:spcPts val="0"/>
              </a:spcAft>
              <a:buAutoNum type="arabicPeriod"/>
            </a:pPr>
            <a:r>
              <a:rPr lang="en-US" sz="4000" dirty="0">
                <a:effectLst/>
                <a:latin typeface="Arial" panose="020B0604020202020204" pitchFamily="34" charset="0"/>
                <a:ea typeface="Times New Roman" panose="02020603050405020304" pitchFamily="18" charset="0"/>
              </a:rPr>
              <a:t>He was a traitor/betrayer (Matthew 26:21)</a:t>
            </a:r>
          </a:p>
          <a:p>
            <a:pPr marL="742950" marR="0" indent="-742950" algn="just">
              <a:spcBef>
                <a:spcPts val="0"/>
              </a:spcBef>
              <a:spcAft>
                <a:spcPts val="0"/>
              </a:spcAft>
              <a:buAutoNum type="arabicPeriod"/>
            </a:pPr>
            <a:r>
              <a:rPr lang="en-US" sz="4000" dirty="0">
                <a:latin typeface="Arial" panose="020B0604020202020204" pitchFamily="34" charset="0"/>
                <a:ea typeface="Times New Roman" panose="02020603050405020304" pitchFamily="18" charset="0"/>
              </a:rPr>
              <a:t>He expressed worldly sorrow; not godly repentance (2 Corinthians 7:9-10)</a:t>
            </a:r>
          </a:p>
          <a:p>
            <a:pPr marL="742950" marR="0" indent="-742950" algn="just">
              <a:spcBef>
                <a:spcPts val="0"/>
              </a:spcBef>
              <a:spcAft>
                <a:spcPts val="0"/>
              </a:spcAft>
              <a:buAutoNum type="arabicPeriod"/>
            </a:pPr>
            <a:r>
              <a:rPr lang="en-US" sz="4000" dirty="0">
                <a:effectLst/>
                <a:latin typeface="Arial" panose="020B0604020202020204" pitchFamily="34" charset="0"/>
                <a:ea typeface="Times New Roman" panose="02020603050405020304" pitchFamily="18" charset="0"/>
              </a:rPr>
              <a:t>He was selfish (Jeremiah 9:23-24)</a:t>
            </a:r>
          </a:p>
        </p:txBody>
      </p:sp>
    </p:spTree>
    <p:extLst>
      <p:ext uri="{BB962C8B-B14F-4D97-AF65-F5344CB8AC3E}">
        <p14:creationId xmlns:p14="http://schemas.microsoft.com/office/powerpoint/2010/main" val="42213610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claim of Judas </a:t>
            </a:r>
            <a:r>
              <a:rPr lang="en-US" sz="3800" b="1" cap="none" baseline="30000" dirty="0">
                <a:solidFill>
                  <a:srgbClr val="00B0F0"/>
                </a:solidFill>
                <a:latin typeface="+mn-lt"/>
              </a:rPr>
              <a:t>(14:10b)</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523220"/>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who was one of the twelve…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1502162"/>
            <a:ext cx="11590636" cy="3170099"/>
          </a:xfrm>
          <a:prstGeom prst="rect">
            <a:avLst/>
          </a:prstGeom>
          <a:noFill/>
        </p:spPr>
        <p:txBody>
          <a:bodyPr wrap="square" rtlCol="0">
            <a:spAutoFit/>
          </a:bodyPr>
          <a:lstStyle/>
          <a:p>
            <a:pPr algn="just"/>
            <a:r>
              <a:rPr lang="en-US" sz="3200" dirty="0"/>
              <a:t>Gospel Privilege – </a:t>
            </a:r>
          </a:p>
          <a:p>
            <a:pPr marL="457200" indent="-457200" algn="just">
              <a:buFont typeface="Wingdings" panose="05000000000000000000" pitchFamily="2" charset="2"/>
              <a:buChar char="§"/>
            </a:pPr>
            <a:r>
              <a:rPr lang="en-US" sz="2800" i="1" dirty="0"/>
              <a:t>We have the good news and the Word of God written in our own language, that we can understand it, believe it, find hope and inspiration from it, proclaim it, and ultimately find salvation through it. </a:t>
            </a:r>
          </a:p>
          <a:p>
            <a:pPr marL="457200" indent="-457200" algn="just">
              <a:buFont typeface="Wingdings" panose="05000000000000000000" pitchFamily="2" charset="2"/>
              <a:buChar char="§"/>
            </a:pPr>
            <a:r>
              <a:rPr lang="en-US" sz="2800" i="1" dirty="0"/>
              <a:t>being around the influences and blessings of the gospel.</a:t>
            </a:r>
          </a:p>
          <a:p>
            <a:pPr marL="457200" indent="-457200" algn="just">
              <a:buFont typeface="Wingdings" panose="05000000000000000000" pitchFamily="2" charset="2"/>
              <a:buChar char="§"/>
            </a:pPr>
            <a:r>
              <a:rPr lang="en-US" sz="2800" i="1" dirty="0"/>
              <a:t>Judas partook of “gospel privilege” being one of the twelve.</a:t>
            </a:r>
          </a:p>
        </p:txBody>
      </p:sp>
    </p:spTree>
    <p:extLst>
      <p:ext uri="{BB962C8B-B14F-4D97-AF65-F5344CB8AC3E}">
        <p14:creationId xmlns:p14="http://schemas.microsoft.com/office/powerpoint/2010/main" val="144542756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750"/>
                                        <p:tgtEl>
                                          <p:spTgt spid="4">
                                            <p:txEl>
                                              <p:pRg st="2" end="2"/>
                                            </p:txEl>
                                          </p:spTgt>
                                        </p:tgtEl>
                                      </p:cBhvr>
                                    </p:animEffect>
                                  </p:childTnLst>
                                </p:cTn>
                              </p:par>
                            </p:childTnLst>
                          </p:cTn>
                        </p:par>
                        <p:par>
                          <p:cTn id="17" fill="hold">
                            <p:stCondLst>
                              <p:cond delay="1750"/>
                            </p:stCondLst>
                            <p:childTnLst>
                              <p:par>
                                <p:cTn id="18" presetID="10" presetClass="entr" presetSubtype="0" fill="hold" grpId="0" nodeType="afterEffect">
                                  <p:stCondLst>
                                    <p:cond delay="125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latin typeface="+mn-lt"/>
              </a:rPr>
              <a:t>Being one of the Twelve, Judas enjoyed </a:t>
            </a:r>
          </a:p>
          <a:p>
            <a:pPr algn="ctr"/>
            <a:r>
              <a:rPr lang="en-US" sz="3600" b="1" dirty="0">
                <a:solidFill>
                  <a:srgbClr val="00B0F0"/>
                </a:solidFill>
                <a:latin typeface="+mn-lt"/>
              </a:rPr>
              <a:t>Gospel Privileges (Mark 3:13-19)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836602"/>
            <a:ext cx="11590636" cy="570028"/>
          </a:xfrm>
          <a:prstGeom prst="rect">
            <a:avLst/>
          </a:prstGeom>
          <a:noFill/>
        </p:spPr>
        <p:txBody>
          <a:bodyPr wrap="square" rtlCol="0">
            <a:spAutoFit/>
          </a:bodyPr>
          <a:lstStyle/>
          <a:p>
            <a:pPr marL="0" marR="0" algn="just">
              <a:lnSpc>
                <a:spcPct val="97000"/>
              </a:lnSpc>
              <a:spcBef>
                <a:spcPts val="0"/>
              </a:spcBef>
              <a:spcAft>
                <a:spcPts val="0"/>
              </a:spcAft>
            </a:pPr>
            <a:r>
              <a:rPr lang="en-US" sz="3200" dirty="0">
                <a:effectLst/>
                <a:latin typeface="Calibri" panose="020F0502020204030204" pitchFamily="34" charset="0"/>
                <a:ea typeface="Times New Roman" panose="02020603050405020304" pitchFamily="18" charset="0"/>
              </a:rPr>
              <a:t>A. The privilege of being called (Mark 3:13a) – “summoned” by Jesus</a:t>
            </a:r>
          </a:p>
        </p:txBody>
      </p:sp>
    </p:spTree>
    <p:extLst>
      <p:ext uri="{BB962C8B-B14F-4D97-AF65-F5344CB8AC3E}">
        <p14:creationId xmlns:p14="http://schemas.microsoft.com/office/powerpoint/2010/main" val="14060605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3:18; 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9736"/>
            <a:ext cx="11590636" cy="4524315"/>
          </a:xfrm>
          <a:prstGeom prst="rect">
            <a:avLst/>
          </a:prstGeom>
          <a:noFill/>
        </p:spPr>
        <p:txBody>
          <a:bodyPr wrap="square" rtlCol="0">
            <a:spAutoFit/>
          </a:bodyPr>
          <a:lstStyle/>
          <a:p>
            <a:pPr algn="just"/>
            <a:r>
              <a:rPr lang="en-US" sz="3600" i="1" dirty="0"/>
              <a:t>18 He who believes in Him is not judged; he who does not believe has been judged already, because he has not believed in the name of the only begotten Son of God. </a:t>
            </a:r>
          </a:p>
          <a:p>
            <a:pPr algn="just"/>
            <a:endParaRPr lang="en-US" sz="3600" i="1" dirty="0"/>
          </a:p>
          <a:p>
            <a:pPr algn="just"/>
            <a:r>
              <a:rPr lang="en-US" sz="3600" dirty="0"/>
              <a:t>36 </a:t>
            </a:r>
            <a:r>
              <a:rPr lang="en-US" sz="3600" i="1" dirty="0"/>
              <a:t>He who </a:t>
            </a:r>
            <a:r>
              <a:rPr lang="en-US" sz="3600" i="1" u="sng" dirty="0"/>
              <a:t>believes</a:t>
            </a:r>
            <a:r>
              <a:rPr lang="en-US" sz="3600" i="1" dirty="0"/>
              <a:t> in the Son has eternal life; but he who does not </a:t>
            </a:r>
            <a:r>
              <a:rPr lang="en-US" sz="3600" i="1" u="sng" dirty="0"/>
              <a:t>obey</a:t>
            </a:r>
            <a:r>
              <a:rPr lang="en-US" sz="3600" i="1" dirty="0"/>
              <a:t> the Son will not see life, but the wrath of God </a:t>
            </a:r>
            <a:r>
              <a:rPr lang="en-US" sz="3600" i="1" u="sng" dirty="0"/>
              <a:t>abides</a:t>
            </a:r>
            <a:r>
              <a:rPr lang="en-US" sz="3600" i="1" dirty="0"/>
              <a:t> on him.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57258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latin typeface="+mn-lt"/>
              </a:rPr>
              <a:t>Being one of the Twelve, Judas enjoyed </a:t>
            </a:r>
          </a:p>
          <a:p>
            <a:pPr algn="ctr"/>
            <a:r>
              <a:rPr lang="en-US" sz="3600" b="1" dirty="0">
                <a:solidFill>
                  <a:srgbClr val="00B0F0"/>
                </a:solidFill>
                <a:latin typeface="+mn-lt"/>
              </a:rPr>
              <a:t>Gospel Privileges (Mark 3:13-19)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836602"/>
            <a:ext cx="11590636" cy="2958502"/>
          </a:xfrm>
          <a:prstGeom prst="rect">
            <a:avLst/>
          </a:prstGeom>
          <a:noFill/>
        </p:spPr>
        <p:txBody>
          <a:bodyPr wrap="square" rtlCol="0">
            <a:spAutoFit/>
          </a:bodyPr>
          <a:lstStyle/>
          <a:p>
            <a:pPr marL="514350" marR="0" indent="-514350" algn="just">
              <a:lnSpc>
                <a:spcPct val="97000"/>
              </a:lnSpc>
              <a:spcBef>
                <a:spcPts val="0"/>
              </a:spcBef>
              <a:spcAft>
                <a:spcPts val="0"/>
              </a:spcAft>
              <a:buAutoNum type="alphaUcPeriod"/>
            </a:pPr>
            <a:r>
              <a:rPr lang="en-US" sz="3200" dirty="0">
                <a:effectLst/>
                <a:latin typeface="Calibri" panose="020F0502020204030204" pitchFamily="34" charset="0"/>
                <a:ea typeface="Times New Roman" panose="02020603050405020304" pitchFamily="18" charset="0"/>
              </a:rPr>
              <a:t>The privilege of calling (Mark 3:13a) – “summoned” by Jesus</a:t>
            </a:r>
          </a:p>
          <a:p>
            <a:pPr marL="514350" marR="0" indent="-514350" algn="just">
              <a:lnSpc>
                <a:spcPct val="97000"/>
              </a:lnSpc>
              <a:spcBef>
                <a:spcPts val="0"/>
              </a:spcBef>
              <a:spcAft>
                <a:spcPts val="0"/>
              </a:spcAft>
              <a:buAutoNum type="alphaUcPeriod"/>
            </a:pPr>
            <a:r>
              <a:rPr lang="en-US" sz="3200" dirty="0">
                <a:latin typeface="Calibri" panose="020F0502020204030204" pitchFamily="34" charset="0"/>
                <a:ea typeface="Times New Roman" panose="02020603050405020304" pitchFamily="18" charset="0"/>
              </a:rPr>
              <a:t>The privilege of consolation [hope] (Mark 3:13b)</a:t>
            </a:r>
          </a:p>
          <a:p>
            <a:pPr marL="514350" marR="0" indent="-514350" algn="just">
              <a:lnSpc>
                <a:spcPct val="97000"/>
              </a:lnSpc>
              <a:spcBef>
                <a:spcPts val="0"/>
              </a:spcBef>
              <a:spcAft>
                <a:spcPts val="0"/>
              </a:spcAft>
              <a:buAutoNum type="alphaUcPeriod"/>
            </a:pPr>
            <a:r>
              <a:rPr lang="en-US" sz="3200" dirty="0">
                <a:effectLst/>
                <a:latin typeface="Calibri" panose="020F0502020204030204" pitchFamily="34" charset="0"/>
                <a:ea typeface="Times New Roman" panose="02020603050405020304" pitchFamily="18" charset="0"/>
              </a:rPr>
              <a:t>The privilege of consecration [set apart] (Mark 3:14a)</a:t>
            </a:r>
          </a:p>
          <a:p>
            <a:pPr marL="514350" marR="0" indent="-514350" algn="just">
              <a:lnSpc>
                <a:spcPct val="97000"/>
              </a:lnSpc>
              <a:spcBef>
                <a:spcPts val="0"/>
              </a:spcBef>
              <a:spcAft>
                <a:spcPts val="0"/>
              </a:spcAft>
              <a:buAutoNum type="alphaUcPeriod"/>
            </a:pPr>
            <a:r>
              <a:rPr lang="en-US" sz="3200" dirty="0">
                <a:latin typeface="Calibri" panose="020F0502020204030204" pitchFamily="34" charset="0"/>
                <a:ea typeface="Times New Roman" panose="02020603050405020304" pitchFamily="18" charset="0"/>
              </a:rPr>
              <a:t>The privilege of communion [with Jesus] (Mark 3:14b)</a:t>
            </a:r>
          </a:p>
          <a:p>
            <a:pPr marL="514350" marR="0" indent="-514350" algn="just">
              <a:lnSpc>
                <a:spcPct val="97000"/>
              </a:lnSpc>
              <a:spcBef>
                <a:spcPts val="0"/>
              </a:spcBef>
              <a:spcAft>
                <a:spcPts val="0"/>
              </a:spcAft>
              <a:buAutoNum type="alphaUcPeriod"/>
            </a:pPr>
            <a:r>
              <a:rPr lang="en-US" sz="3200" dirty="0">
                <a:latin typeface="Calibri" panose="020F0502020204030204" pitchFamily="34" charset="0"/>
                <a:ea typeface="Times New Roman" panose="02020603050405020304" pitchFamily="18" charset="0"/>
              </a:rPr>
              <a:t>The privilege of commission (Mark 3:14c-15)</a:t>
            </a:r>
          </a:p>
          <a:p>
            <a:pPr marL="514350" marR="0" indent="-514350" algn="just">
              <a:lnSpc>
                <a:spcPct val="97000"/>
              </a:lnSpc>
              <a:spcBef>
                <a:spcPts val="0"/>
              </a:spcBef>
              <a:spcAft>
                <a:spcPts val="0"/>
              </a:spcAft>
              <a:buAutoNum type="alphaUcPeriod"/>
            </a:pPr>
            <a:endParaRPr lang="en-US" sz="32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3265855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7:21-23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2280"/>
            <a:ext cx="11590636" cy="3854068"/>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21 "Not everyone who says to Me, 'Lord, Lord,' will enter the kingdom of heaven, but he who does the will of My Father who is in heaven will enter. 22 "Many will say to Me on that day, 'Lord, Lord, did we not prophesy in Your name, and in Your name cast out demons, and in Your name perform many miracles?' 23 "And then I will declare to them, 'I never knew you; DEPART FROM ME, YOU WHO PRACTICE LAWLESSNESS.'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2839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8595</TotalTime>
  <Words>783</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136</cp:revision>
  <cp:lastPrinted>2020-05-22T15:03:41Z</cp:lastPrinted>
  <dcterms:created xsi:type="dcterms:W3CDTF">2019-06-22T19:37:39Z</dcterms:created>
  <dcterms:modified xsi:type="dcterms:W3CDTF">2020-08-15T15:19:37Z</dcterms:modified>
</cp:coreProperties>
</file>